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7561263" cy="10693400"/>
  <p:notesSz cx="7099300" cy="10234613"/>
  <p:defaultTextStyle>
    <a:defPPr>
      <a:defRPr lang="zh-TW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1C1C1C"/>
    <a:srgbClr val="333333"/>
    <a:srgbClr val="4D4D4D"/>
    <a:srgbClr val="5F5F5F"/>
    <a:srgbClr val="292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80" d="100"/>
          <a:sy n="80" d="100"/>
        </p:scale>
        <p:origin x="-1674" y="696"/>
      </p:cViewPr>
      <p:guideLst>
        <p:guide orient="horz" pos="3369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67095" y="3321888"/>
            <a:ext cx="6427074" cy="229215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34190" y="6059595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03F13-E4B2-4470-9BAA-3BD8BD2DD152}" type="datetimeFigureOut">
              <a:rPr lang="zh-TW" altLang="en-US" smtClean="0"/>
              <a:t>2016/5/25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E4E0E-2A59-4823-B1E2-A7A23C1D6E0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5294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03F13-E4B2-4470-9BAA-3BD8BD2DD152}" type="datetimeFigureOut">
              <a:rPr lang="zh-TW" altLang="en-US" smtClean="0"/>
              <a:t>2016/5/25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E4E0E-2A59-4823-B1E2-A7A23C1D6E0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54222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5481916" y="428233"/>
            <a:ext cx="1701284" cy="912404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78064" y="428233"/>
            <a:ext cx="4977831" cy="912404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03F13-E4B2-4470-9BAA-3BD8BD2DD152}" type="datetimeFigureOut">
              <a:rPr lang="zh-TW" altLang="en-US" smtClean="0"/>
              <a:t>2016/5/25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E4E0E-2A59-4823-B1E2-A7A23C1D6E0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4688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03F13-E4B2-4470-9BAA-3BD8BD2DD152}" type="datetimeFigureOut">
              <a:rPr lang="zh-TW" altLang="en-US" smtClean="0"/>
              <a:t>2016/5/25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E4E0E-2A59-4823-B1E2-A7A23C1D6E0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1277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97288" y="4532321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03F13-E4B2-4470-9BAA-3BD8BD2DD152}" type="datetimeFigureOut">
              <a:rPr lang="zh-TW" altLang="en-US" smtClean="0"/>
              <a:t>2016/5/25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E4E0E-2A59-4823-B1E2-A7A23C1D6E0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4201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78064" y="2495128"/>
            <a:ext cx="3339558" cy="705715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843642" y="2495128"/>
            <a:ext cx="3339558" cy="705715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03F13-E4B2-4470-9BAA-3BD8BD2DD152}" type="datetimeFigureOut">
              <a:rPr lang="zh-TW" altLang="en-US" smtClean="0"/>
              <a:t>2016/5/25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E4E0E-2A59-4823-B1E2-A7A23C1D6E0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16522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78065" y="2393641"/>
            <a:ext cx="3340871" cy="997554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78065" y="3391195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841018" y="2393641"/>
            <a:ext cx="3342183" cy="997554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841018" y="3391195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03F13-E4B2-4470-9BAA-3BD8BD2DD152}" type="datetimeFigureOut">
              <a:rPr lang="zh-TW" altLang="en-US" smtClean="0"/>
              <a:t>2016/5/25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E4E0E-2A59-4823-B1E2-A7A23C1D6E0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3458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03F13-E4B2-4470-9BAA-3BD8BD2DD152}" type="datetimeFigureOut">
              <a:rPr lang="zh-TW" altLang="en-US" smtClean="0"/>
              <a:t>2016/5/25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E4E0E-2A59-4823-B1E2-A7A23C1D6E0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2597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03F13-E4B2-4470-9BAA-3BD8BD2DD152}" type="datetimeFigureOut">
              <a:rPr lang="zh-TW" altLang="en-US" smtClean="0"/>
              <a:t>2016/5/25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E4E0E-2A59-4823-B1E2-A7A23C1D6E0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8841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4" cy="1811939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956245" y="425758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78064" y="2237695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03F13-E4B2-4470-9BAA-3BD8BD2DD152}" type="datetimeFigureOut">
              <a:rPr lang="zh-TW" altLang="en-US" smtClean="0"/>
              <a:t>2016/5/25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E4E0E-2A59-4823-B1E2-A7A23C1D6E0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2180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03F13-E4B2-4470-9BAA-3BD8BD2DD152}" type="datetimeFigureOut">
              <a:rPr lang="zh-TW" altLang="en-US" smtClean="0"/>
              <a:t>2016/5/25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E4E0E-2A59-4823-B1E2-A7A23C1D6E0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4060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78064" y="428233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78064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78064" y="9911199"/>
            <a:ext cx="1764295" cy="569326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03F13-E4B2-4470-9BAA-3BD8BD2DD152}" type="datetimeFigureOut">
              <a:rPr lang="zh-TW" altLang="en-US" smtClean="0"/>
              <a:t>2016/5/25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6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5418906" y="9911199"/>
            <a:ext cx="1764295" cy="569326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E4E0E-2A59-4823-B1E2-A7A23C1D6E0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7759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anose="020B0604020202020204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矩形 17"/>
          <p:cNvSpPr/>
          <p:nvPr/>
        </p:nvSpPr>
        <p:spPr>
          <a:xfrm>
            <a:off x="793" y="18108"/>
            <a:ext cx="7561263" cy="1644437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b="-138623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55" y="9739188"/>
            <a:ext cx="2207860" cy="764771"/>
          </a:xfrm>
          <a:prstGeom prst="rect">
            <a:avLst/>
          </a:prstGeom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636615" y="9451157"/>
            <a:ext cx="3474492" cy="111804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 algn="r">
              <a:lnSpc>
                <a:spcPct val="80000"/>
              </a:lnSpc>
              <a:buNone/>
            </a:pPr>
            <a:r>
              <a:rPr lang="zh-TW" altLang="en-US" sz="1800" kern="0" dirty="0">
                <a:solidFill>
                  <a:srgbClr val="333333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伯騰儀器</a:t>
            </a:r>
            <a:r>
              <a:rPr lang="zh-TW" altLang="en-US" sz="1800" kern="0" dirty="0" smtClean="0">
                <a:solidFill>
                  <a:srgbClr val="333333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有限公司</a:t>
            </a:r>
            <a:endParaRPr lang="en-US" altLang="zh-TW" sz="1800" kern="0" dirty="0" smtClean="0">
              <a:solidFill>
                <a:srgbClr val="333333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0" indent="0" algn="r">
              <a:lnSpc>
                <a:spcPct val="80000"/>
              </a:lnSpc>
              <a:buNone/>
            </a:pPr>
            <a:r>
              <a:rPr lang="en-GB" altLang="zh-TW" sz="1800" kern="0" dirty="0" smtClean="0">
                <a:solidFill>
                  <a:srgbClr val="333333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(02) 2627-7725</a:t>
            </a:r>
            <a:endParaRPr lang="en-GB" altLang="zh-TW" sz="1800" kern="0" dirty="0">
              <a:solidFill>
                <a:srgbClr val="333333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0" indent="0" algn="r">
              <a:lnSpc>
                <a:spcPct val="80000"/>
              </a:lnSpc>
              <a:buNone/>
            </a:pPr>
            <a:r>
              <a:rPr lang="en-GB" altLang="zh-TW" sz="1800" kern="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www.biotek.com</a:t>
            </a:r>
          </a:p>
          <a:p>
            <a:pPr marL="0" indent="0" algn="r">
              <a:lnSpc>
                <a:spcPct val="80000"/>
              </a:lnSpc>
              <a:buNone/>
            </a:pPr>
            <a:r>
              <a:rPr lang="en-GB" sz="1800" kern="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BioTek Instruments, Inc. (Taiwan)</a:t>
            </a:r>
          </a:p>
        </p:txBody>
      </p:sp>
      <p:sp>
        <p:nvSpPr>
          <p:cNvPr id="11" name="矩形 10"/>
          <p:cNvSpPr/>
          <p:nvPr/>
        </p:nvSpPr>
        <p:spPr>
          <a:xfrm>
            <a:off x="468263" y="1716883"/>
            <a:ext cx="6624736" cy="8556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細胞影像應用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研討會</a:t>
            </a:r>
            <a:endParaRPr lang="en-US" altLang="zh-TW" sz="28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/>
            <a:endParaRPr lang="en-US" altLang="zh-TW" sz="18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sz="1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一年</a:t>
            </a:r>
            <a:r>
              <a:rPr lang="zh-TW" altLang="en-US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一度的</a:t>
            </a:r>
            <a:r>
              <a:rPr lang="en-US" altLang="zh-TW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BioTek </a:t>
            </a:r>
            <a:r>
              <a:rPr lang="zh-TW" altLang="en-US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細胞影像應用研討會，將於台北、台中及高雄舉辦。本次全台巡迴演講由</a:t>
            </a:r>
            <a:r>
              <a:rPr lang="en-US" altLang="zh-TW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BioTek</a:t>
            </a:r>
            <a:r>
              <a:rPr lang="zh-TW" altLang="en-US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在台灣設立的子公司伯騰儀器有限公司承辦，希望能為台灣的研發人員帶來更多新觀點</a:t>
            </a:r>
            <a:r>
              <a:rPr lang="en-US" altLang="zh-TW" sz="1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!</a:t>
            </a:r>
          </a:p>
          <a:p>
            <a:r>
              <a:rPr lang="zh-TW" altLang="en-US" sz="1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本</a:t>
            </a:r>
            <a:r>
              <a:rPr lang="zh-TW" altLang="en-US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次</a:t>
            </a:r>
            <a:r>
              <a:rPr lang="en-US" altLang="zh-TW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Dr. Banks</a:t>
            </a:r>
            <a:r>
              <a:rPr lang="zh-TW" altLang="en-US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來台演講將與大家分享結合影像與光學偵測的</a:t>
            </a:r>
            <a:r>
              <a:rPr lang="en-US" altLang="zh-TW" sz="1800" dirty="0" err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Cytation</a:t>
            </a:r>
            <a:r>
              <a:rPr lang="zh-TW" altLang="en-US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系列在各領域的應用</a:t>
            </a:r>
            <a:r>
              <a:rPr lang="en-US" altLang="zh-TW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,</a:t>
            </a:r>
            <a:r>
              <a:rPr lang="zh-TW" altLang="en-US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同時介紹如何建立自動化實驗平台的系統。 若您對活細胞實驗、活細胞影像拍攝、</a:t>
            </a:r>
            <a:r>
              <a:rPr lang="en-US" altLang="zh-TW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H&amp;E</a:t>
            </a:r>
            <a:r>
              <a:rPr lang="zh-TW" altLang="en-US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切片拍攝或者自動化實驗平台有興趣。那麼您絕對不能錯過</a:t>
            </a:r>
            <a:r>
              <a:rPr lang="en-US" altLang="zh-TW" sz="1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!!</a:t>
            </a:r>
          </a:p>
          <a:p>
            <a:endParaRPr lang="en-US" altLang="zh-TW" sz="18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sz="1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主講人：</a:t>
            </a:r>
            <a:r>
              <a:rPr lang="en-US" altLang="zh-TW" sz="1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Peter </a:t>
            </a:r>
            <a:r>
              <a:rPr lang="zh-TW" altLang="en-US" sz="1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1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R. Banks, Ph.D.</a:t>
            </a:r>
          </a:p>
          <a:p>
            <a:endParaRPr lang="en-US" altLang="zh-TW" sz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演講大綱：</a:t>
            </a:r>
          </a:p>
          <a:p>
            <a:pPr marL="342900" indent="-342900">
              <a:buAutoNum type="arabicPeriod"/>
            </a:pPr>
            <a:r>
              <a:rPr lang="en-US" altLang="zh-TW" sz="1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Immunofluorescence of aggregated -amyloid binding to a neuroblastoma cell line (Alzheimer’s disease)</a:t>
            </a:r>
          </a:p>
          <a:p>
            <a:pPr marL="342900" indent="-342900">
              <a:buAutoNum type="arabicPeriod"/>
            </a:pPr>
            <a:r>
              <a:rPr lang="en-US" altLang="zh-TW" sz="1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Fluorescence </a:t>
            </a:r>
            <a:r>
              <a:rPr lang="en-US" altLang="zh-TW" sz="1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in-situ hybridization of mRNA (cancer biomarkers)</a:t>
            </a:r>
          </a:p>
          <a:p>
            <a:pPr marL="342900" indent="-342900">
              <a:buAutoNum type="arabicPeriod"/>
            </a:pPr>
            <a:r>
              <a:rPr lang="en-US" altLang="zh-TW" sz="1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Genotoxicity </a:t>
            </a:r>
            <a:r>
              <a:rPr lang="en-US" altLang="zh-TW" sz="1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using single cell gel/comet assays (cancer)</a:t>
            </a:r>
          </a:p>
          <a:p>
            <a:pPr marL="342900" indent="-342900">
              <a:buAutoNum type="arabicPeriod"/>
            </a:pPr>
            <a:r>
              <a:rPr lang="en-US" altLang="zh-TW" sz="1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Wound </a:t>
            </a:r>
            <a:r>
              <a:rPr lang="en-US" altLang="zh-TW" sz="1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healing assay by numerous methods (wound healing and cancer)</a:t>
            </a:r>
          </a:p>
          <a:p>
            <a:pPr marL="342900" indent="-342900">
              <a:buAutoNum type="arabicPeriod"/>
            </a:pPr>
            <a:r>
              <a:rPr lang="en-US" altLang="zh-TW" sz="1600" dirty="0" err="1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Neurosphere</a:t>
            </a:r>
            <a:r>
              <a:rPr lang="en-US" altLang="zh-TW" sz="1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1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stem cell model for the evaluation of </a:t>
            </a:r>
            <a:r>
              <a:rPr lang="en-US" altLang="zh-TW" sz="1600" dirty="0" err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neurotoxicants</a:t>
            </a:r>
            <a:r>
              <a:rPr lang="en-US" altLang="zh-TW" sz="1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(developmental neurotoxicity)</a:t>
            </a:r>
          </a:p>
          <a:p>
            <a:pPr marL="342900" indent="-342900">
              <a:buAutoNum type="arabicPeriod"/>
            </a:pPr>
            <a:r>
              <a:rPr lang="en-US" altLang="zh-TW" sz="1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Translocation </a:t>
            </a:r>
            <a:r>
              <a:rPr lang="en-US" altLang="zh-TW" sz="1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assays using dual masks (apoptosis)</a:t>
            </a:r>
          </a:p>
          <a:p>
            <a:pPr marL="342900" indent="-342900">
              <a:buAutoNum type="arabicPeriod"/>
            </a:pPr>
            <a:r>
              <a:rPr lang="en-US" altLang="zh-TW" sz="1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Automation </a:t>
            </a:r>
            <a:r>
              <a:rPr lang="en-US" altLang="zh-TW" sz="1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of long term kinetic live cell assays (cell proliferation/cell viability</a:t>
            </a:r>
            <a:r>
              <a:rPr lang="en-US" altLang="zh-TW" sz="1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</a:p>
          <a:p>
            <a:endParaRPr lang="en-US" altLang="zh-TW" sz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sz="1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活動場次：</a:t>
            </a:r>
            <a:endParaRPr lang="zh-TW" altLang="en-US" sz="18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1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5/31 </a:t>
            </a:r>
            <a:r>
              <a:rPr lang="en-US" altLang="zh-TW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13:30-16:30</a:t>
            </a:r>
            <a:r>
              <a:rPr lang="zh-TW" altLang="en-US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星期二，台北，維多麗亞酒店</a:t>
            </a:r>
            <a:r>
              <a:rPr lang="en-US" altLang="zh-TW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樓大宴會</a:t>
            </a:r>
            <a:r>
              <a:rPr lang="en-US" altLang="zh-TW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B</a:t>
            </a:r>
            <a:r>
              <a:rPr lang="zh-TW" altLang="en-US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廳</a:t>
            </a:r>
          </a:p>
          <a:p>
            <a:r>
              <a:rPr lang="zh-TW" altLang="en-US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6/1 </a:t>
            </a:r>
            <a:r>
              <a:rPr lang="zh-TW" altLang="en-US" sz="1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</a:t>
            </a:r>
            <a:r>
              <a:rPr lang="en-US" altLang="zh-TW" sz="1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13:30-16:30</a:t>
            </a:r>
            <a:r>
              <a:rPr lang="zh-TW" altLang="en-US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星期三，台中，亞緻大飯店</a:t>
            </a:r>
            <a:r>
              <a:rPr lang="en-US" altLang="zh-TW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27</a:t>
            </a:r>
            <a:r>
              <a:rPr lang="zh-TW" altLang="en-US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樓</a:t>
            </a:r>
            <a:r>
              <a:rPr lang="en-US" altLang="zh-TW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Room 2</a:t>
            </a:r>
            <a:r>
              <a:rPr lang="zh-TW" altLang="en-US" sz="1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endParaRPr lang="zh-TW" altLang="en-US" sz="18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6/2 </a:t>
            </a:r>
            <a:r>
              <a:rPr lang="zh-TW" altLang="en-US" sz="1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</a:t>
            </a:r>
            <a:r>
              <a:rPr lang="en-US" altLang="zh-TW" sz="1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13:30-16:30</a:t>
            </a:r>
            <a:r>
              <a:rPr lang="zh-TW" altLang="en-US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星期四，高雄，漢來大飯店</a:t>
            </a:r>
            <a:r>
              <a:rPr lang="en-US" altLang="zh-TW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9</a:t>
            </a:r>
            <a:r>
              <a:rPr lang="zh-TW" altLang="en-US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樓金寶廳</a:t>
            </a:r>
            <a:endParaRPr lang="en-US" altLang="zh-TW" sz="18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endParaRPr lang="en-US" altLang="zh-TW" sz="18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sz="1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       線</a:t>
            </a:r>
            <a:r>
              <a:rPr lang="zh-TW" altLang="en-US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上報名：</a:t>
            </a:r>
          </a:p>
          <a:p>
            <a:endParaRPr lang="en-US" altLang="zh-TW" sz="2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14016" b="30668"/>
          <a:stretch/>
        </p:blipFill>
        <p:spPr>
          <a:xfrm>
            <a:off x="836573" y="172495"/>
            <a:ext cx="5889702" cy="991288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6334" y="9144164"/>
            <a:ext cx="1243096" cy="1243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54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1420</TotalTime>
  <Words>283</Words>
  <Application>Microsoft Office PowerPoint</Application>
  <PresentationFormat>自訂</PresentationFormat>
  <Paragraphs>26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Joy</dc:creator>
  <cp:lastModifiedBy>User</cp:lastModifiedBy>
  <cp:revision>55</cp:revision>
  <cp:lastPrinted>2014-04-22T01:53:13Z</cp:lastPrinted>
  <dcterms:created xsi:type="dcterms:W3CDTF">2013-10-14T01:51:19Z</dcterms:created>
  <dcterms:modified xsi:type="dcterms:W3CDTF">2016-05-25T00:26:44Z</dcterms:modified>
</cp:coreProperties>
</file>